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3"/>
    <p:sldId id="266" r:id="rId4"/>
    <p:sldId id="258" r:id="rId5"/>
    <p:sldId id="295" r:id="rId6"/>
    <p:sldId id="262" r:id="rId7"/>
    <p:sldId id="259" r:id="rId8"/>
    <p:sldId id="260" r:id="rId9"/>
    <p:sldId id="264" r:id="rId10"/>
    <p:sldId id="280" r:id="rId11"/>
    <p:sldId id="281" r:id="rId12"/>
    <p:sldId id="282" r:id="rId13"/>
    <p:sldId id="267" r:id="rId14"/>
    <p:sldId id="268" r:id="rId15"/>
    <p:sldId id="261" r:id="rId16"/>
    <p:sldId id="269" r:id="rId17"/>
    <p:sldId id="292" r:id="rId18"/>
    <p:sldId id="277" r:id="rId19"/>
    <p:sldId id="278" r:id="rId20"/>
    <p:sldId id="270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96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0"/>
          <p:cNvSpPr/>
          <p:nvPr>
            <p:custDataLst>
              <p:tags r:id="rId2"/>
            </p:custDataLst>
          </p:nvPr>
        </p:nvSpPr>
        <p:spPr>
          <a:xfrm>
            <a:off x="0" y="4578350"/>
            <a:ext cx="2159000" cy="2279650"/>
          </a:xfrm>
          <a:custGeom>
            <a:avLst/>
            <a:gdLst>
              <a:gd name="adj" fmla="val 21666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400" h="3605">
                <a:moveTo>
                  <a:pt x="40" y="0"/>
                </a:moveTo>
                <a:cubicBezTo>
                  <a:pt x="1896" y="0"/>
                  <a:pt x="3400" y="1504"/>
                  <a:pt x="3400" y="3360"/>
                </a:cubicBezTo>
                <a:cubicBezTo>
                  <a:pt x="3400" y="3432"/>
                  <a:pt x="3398" y="3504"/>
                  <a:pt x="3393" y="3576"/>
                </a:cubicBezTo>
                <a:lnTo>
                  <a:pt x="3391" y="3605"/>
                </a:lnTo>
                <a:lnTo>
                  <a:pt x="1928" y="3605"/>
                </a:lnTo>
                <a:lnTo>
                  <a:pt x="1929" y="3603"/>
                </a:lnTo>
                <a:cubicBezTo>
                  <a:pt x="1939" y="3523"/>
                  <a:pt x="1944" y="3442"/>
                  <a:pt x="1944" y="3360"/>
                </a:cubicBezTo>
                <a:cubicBezTo>
                  <a:pt x="1944" y="2308"/>
                  <a:pt x="1092" y="1456"/>
                  <a:pt x="40" y="1456"/>
                </a:cubicBezTo>
                <a:lnTo>
                  <a:pt x="0" y="1457"/>
                </a:lnTo>
                <a:lnTo>
                  <a:pt x="0" y="0"/>
                </a:lnTo>
                <a:lnTo>
                  <a:pt x="40" y="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70000"/>
                  <a:lumMod val="92000"/>
                  <a:lumOff val="8000"/>
                </a:schemeClr>
              </a:gs>
              <a:gs pos="100000">
                <a:schemeClr val="accent2">
                  <a:alpha val="0"/>
                  <a:lumMod val="80000"/>
                  <a:lumOff val="2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8" name="任意多边形 14"/>
          <p:cNvSpPr/>
          <p:nvPr>
            <p:custDataLst>
              <p:tags r:id="rId3"/>
            </p:custDataLst>
          </p:nvPr>
        </p:nvSpPr>
        <p:spPr>
          <a:xfrm>
            <a:off x="10189845" y="1349375"/>
            <a:ext cx="2001520" cy="3781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197" h="6039">
                <a:moveTo>
                  <a:pt x="3020" y="0"/>
                </a:moveTo>
                <a:cubicBezTo>
                  <a:pt x="3072" y="0"/>
                  <a:pt x="3123" y="1"/>
                  <a:pt x="3175" y="4"/>
                </a:cubicBezTo>
                <a:lnTo>
                  <a:pt x="3197" y="5"/>
                </a:lnTo>
                <a:lnTo>
                  <a:pt x="3197" y="6034"/>
                </a:lnTo>
                <a:lnTo>
                  <a:pt x="3175" y="6035"/>
                </a:lnTo>
                <a:cubicBezTo>
                  <a:pt x="3123" y="6038"/>
                  <a:pt x="3072" y="6039"/>
                  <a:pt x="3020" y="6039"/>
                </a:cubicBezTo>
                <a:cubicBezTo>
                  <a:pt x="1352" y="6039"/>
                  <a:pt x="0" y="4687"/>
                  <a:pt x="0" y="3020"/>
                </a:cubicBezTo>
                <a:cubicBezTo>
                  <a:pt x="0" y="1352"/>
                  <a:pt x="1352" y="0"/>
                  <a:pt x="3020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lin ang="16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9" name="副标题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1437005" y="3325495"/>
            <a:ext cx="7401560" cy="635000"/>
          </a:xfrm>
          <a:prstGeom prst="rect">
            <a:avLst/>
          </a:prstGeom>
        </p:spPr>
        <p:txBody>
          <a:bodyPr wrap="square" lIns="91440" tIns="45720" rIns="91440" bIns="4572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800" b="0" i="0" u="none" strike="noStrike" kern="1200" cap="none" spc="200" normalizeH="0" baseline="0" noProof="1" dirty="0">
                <a:solidFill>
                  <a:schemeClr val="tx1"/>
                </a:solidFill>
                <a:latin typeface="+mj-ea"/>
                <a:ea typeface="+mj-ea"/>
                <a:cs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1437005" y="1447800"/>
            <a:ext cx="7395845" cy="1712595"/>
          </a:xfrm>
          <a:prstGeom prst="rect">
            <a:avLst/>
          </a:prstGeom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400" normalizeH="0" baseline="0" noProof="1">
                <a:solidFill>
                  <a:schemeClr val="tx1"/>
                </a:solidFill>
                <a:latin typeface="+mj-ea"/>
                <a:ea typeface="+mj-ea"/>
                <a:cs typeface="微软雅黑" panose="020B0503020204020204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6" name="署名占位符 10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1520825" y="4201795"/>
            <a:ext cx="1886585" cy="440690"/>
          </a:xfrm>
          <a:prstGeom prst="roundRect">
            <a:avLst>
              <a:gd name="adj" fmla="val 2185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alpha val="60000"/>
                </a:schemeClr>
              </a:gs>
            </a:gsLst>
            <a:lin ang="2700000" scaled="0"/>
          </a:gra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17" name="任意多边形 2"/>
          <p:cNvSpPr/>
          <p:nvPr>
            <p:custDataLst>
              <p:tags r:id="rId10"/>
            </p:custDataLst>
          </p:nvPr>
        </p:nvSpPr>
        <p:spPr>
          <a:xfrm rot="10800000" flipH="1" flipV="1">
            <a:off x="8851265" y="3810"/>
            <a:ext cx="3339465" cy="3338195"/>
          </a:xfrm>
          <a:custGeom>
            <a:avLst/>
            <a:gdLst>
              <a:gd name="adj" fmla="val 13398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259" h="5257">
                <a:moveTo>
                  <a:pt x="5211" y="0"/>
                </a:moveTo>
                <a:lnTo>
                  <a:pt x="5259" y="0"/>
                </a:lnTo>
                <a:lnTo>
                  <a:pt x="5259" y="1397"/>
                </a:lnTo>
                <a:lnTo>
                  <a:pt x="5211" y="1396"/>
                </a:lnTo>
                <a:cubicBezTo>
                  <a:pt x="3104" y="1396"/>
                  <a:pt x="1396" y="3104"/>
                  <a:pt x="1396" y="5211"/>
                </a:cubicBezTo>
                <a:lnTo>
                  <a:pt x="1397" y="5257"/>
                </a:lnTo>
                <a:lnTo>
                  <a:pt x="0" y="5257"/>
                </a:lnTo>
                <a:lnTo>
                  <a:pt x="0" y="5211"/>
                </a:lnTo>
                <a:cubicBezTo>
                  <a:pt x="0" y="2333"/>
                  <a:pt x="2333" y="0"/>
                  <a:pt x="5211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48000"/>
                </a:schemeClr>
              </a:gs>
              <a:gs pos="22000">
                <a:schemeClr val="accent1">
                  <a:alpha val="0"/>
                  <a:lumMod val="63000"/>
                  <a:lumOff val="37000"/>
                </a:schemeClr>
              </a:gs>
            </a:gsLst>
            <a:lin ang="16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0"/>
          <p:cNvSpPr/>
          <p:nvPr>
            <p:custDataLst>
              <p:tags r:id="rId2"/>
            </p:custDataLst>
          </p:nvPr>
        </p:nvSpPr>
        <p:spPr>
          <a:xfrm rot="10800000" flipV="1">
            <a:off x="635" y="31750"/>
            <a:ext cx="3338195" cy="3338195"/>
          </a:xfrm>
          <a:custGeom>
            <a:avLst/>
            <a:gdLst>
              <a:gd name="adj" fmla="val 13398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259" h="5257">
                <a:moveTo>
                  <a:pt x="5211" y="0"/>
                </a:moveTo>
                <a:lnTo>
                  <a:pt x="5259" y="0"/>
                </a:lnTo>
                <a:lnTo>
                  <a:pt x="5259" y="1397"/>
                </a:lnTo>
                <a:lnTo>
                  <a:pt x="5211" y="1396"/>
                </a:lnTo>
                <a:cubicBezTo>
                  <a:pt x="3104" y="1396"/>
                  <a:pt x="1396" y="3104"/>
                  <a:pt x="1396" y="5211"/>
                </a:cubicBezTo>
                <a:lnTo>
                  <a:pt x="1397" y="5257"/>
                </a:lnTo>
                <a:lnTo>
                  <a:pt x="0" y="5257"/>
                </a:lnTo>
                <a:lnTo>
                  <a:pt x="0" y="5211"/>
                </a:lnTo>
                <a:cubicBezTo>
                  <a:pt x="0" y="2333"/>
                  <a:pt x="2333" y="0"/>
                  <a:pt x="5211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48000"/>
                </a:schemeClr>
              </a:gs>
              <a:gs pos="22000">
                <a:schemeClr val="accent1">
                  <a:alpha val="0"/>
                  <a:lumMod val="63000"/>
                  <a:lumOff val="37000"/>
                </a:schemeClr>
              </a:gs>
            </a:gsLst>
            <a:lin ang="16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8" name="任意多边形 9"/>
          <p:cNvSpPr/>
          <p:nvPr>
            <p:custDataLst>
              <p:tags r:id="rId3"/>
            </p:custDataLst>
          </p:nvPr>
        </p:nvSpPr>
        <p:spPr>
          <a:xfrm rot="10800000" flipV="1">
            <a:off x="0" y="1377315"/>
            <a:ext cx="2000885" cy="3781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197" h="6039">
                <a:moveTo>
                  <a:pt x="3020" y="0"/>
                </a:moveTo>
                <a:cubicBezTo>
                  <a:pt x="3072" y="0"/>
                  <a:pt x="3123" y="1"/>
                  <a:pt x="3175" y="4"/>
                </a:cubicBezTo>
                <a:lnTo>
                  <a:pt x="3197" y="5"/>
                </a:lnTo>
                <a:lnTo>
                  <a:pt x="3197" y="6034"/>
                </a:lnTo>
                <a:lnTo>
                  <a:pt x="3175" y="6035"/>
                </a:lnTo>
                <a:cubicBezTo>
                  <a:pt x="3123" y="6038"/>
                  <a:pt x="3072" y="6039"/>
                  <a:pt x="3020" y="6039"/>
                </a:cubicBezTo>
                <a:cubicBezTo>
                  <a:pt x="1352" y="6039"/>
                  <a:pt x="0" y="4687"/>
                  <a:pt x="0" y="3020"/>
                </a:cubicBezTo>
                <a:cubicBezTo>
                  <a:pt x="0" y="1352"/>
                  <a:pt x="1352" y="0"/>
                  <a:pt x="3020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lin ang="16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9" name="任意多边形 8"/>
          <p:cNvSpPr/>
          <p:nvPr>
            <p:custDataLst>
              <p:tags r:id="rId4"/>
            </p:custDataLst>
          </p:nvPr>
        </p:nvSpPr>
        <p:spPr>
          <a:xfrm flipH="1">
            <a:off x="10045700" y="4578350"/>
            <a:ext cx="2146300" cy="2279015"/>
          </a:xfrm>
          <a:custGeom>
            <a:avLst/>
            <a:gdLst>
              <a:gd name="adj" fmla="val 21666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400" h="3605">
                <a:moveTo>
                  <a:pt x="40" y="0"/>
                </a:moveTo>
                <a:cubicBezTo>
                  <a:pt x="1896" y="0"/>
                  <a:pt x="3400" y="1504"/>
                  <a:pt x="3400" y="3360"/>
                </a:cubicBezTo>
                <a:cubicBezTo>
                  <a:pt x="3400" y="3432"/>
                  <a:pt x="3398" y="3504"/>
                  <a:pt x="3393" y="3576"/>
                </a:cubicBezTo>
                <a:lnTo>
                  <a:pt x="3391" y="3605"/>
                </a:lnTo>
                <a:lnTo>
                  <a:pt x="1928" y="3605"/>
                </a:lnTo>
                <a:lnTo>
                  <a:pt x="1929" y="3603"/>
                </a:lnTo>
                <a:cubicBezTo>
                  <a:pt x="1939" y="3523"/>
                  <a:pt x="1944" y="3442"/>
                  <a:pt x="1944" y="3360"/>
                </a:cubicBezTo>
                <a:cubicBezTo>
                  <a:pt x="1944" y="2308"/>
                  <a:pt x="1092" y="1456"/>
                  <a:pt x="40" y="1456"/>
                </a:cubicBezTo>
                <a:lnTo>
                  <a:pt x="0" y="1457"/>
                </a:lnTo>
                <a:lnTo>
                  <a:pt x="0" y="0"/>
                </a:lnTo>
                <a:lnTo>
                  <a:pt x="40" y="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70000"/>
                  <a:lumMod val="92000"/>
                  <a:lumOff val="8000"/>
                </a:schemeClr>
              </a:gs>
              <a:gs pos="100000">
                <a:schemeClr val="accent2">
                  <a:alpha val="0"/>
                  <a:lumMod val="80000"/>
                  <a:lumOff val="2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3641090" y="1520825"/>
            <a:ext cx="6866890" cy="2146300"/>
          </a:xfrm>
          <a:prstGeom prst="rect">
            <a:avLst/>
          </a:prstGeom>
          <a:noFill/>
        </p:spPr>
        <p:txBody>
          <a:bodyPr wrap="square" lIns="91440" tIns="45720" rIns="71755" bIns="4572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6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微软雅黑" panose="020B0503020204020204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6" name="署名占位符 10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8479790" y="4109719"/>
            <a:ext cx="1886585" cy="562294"/>
          </a:xfrm>
          <a:prstGeom prst="roundRect">
            <a:avLst>
              <a:gd name="adj" fmla="val 2185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alpha val="60000"/>
                </a:schemeClr>
              </a:gs>
            </a:gsLst>
            <a:lin ang="2700000" scaled="0"/>
          </a:gra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>
            <a:off x="1219200" y="2804795"/>
            <a:ext cx="2362200" cy="2362200"/>
          </a:xfrm>
          <a:prstGeom prst="ellipse">
            <a:avLst/>
          </a:prstGeom>
          <a:gradFill>
            <a:gsLst>
              <a:gs pos="100000">
                <a:schemeClr val="accent2">
                  <a:alpha val="20000"/>
                </a:schemeClr>
              </a:gs>
              <a:gs pos="0">
                <a:schemeClr val="accent2">
                  <a:alpha val="0"/>
                </a:schemeClr>
              </a:gs>
            </a:gsLst>
            <a:lin ang="16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5" name="标题"/>
          <p:cNvSpPr txBox="1">
            <a:spLocks noGrp="1"/>
          </p:cNvSpPr>
          <p:nvPr>
            <p:ph type="title" idx="1" hasCustomPrompt="1"/>
            <p:custDataLst>
              <p:tags r:id="rId3"/>
            </p:custDataLst>
          </p:nvPr>
        </p:nvSpPr>
        <p:spPr bwMode="auto">
          <a:xfrm>
            <a:off x="844550" y="1139825"/>
            <a:ext cx="2171065" cy="2350770"/>
          </a:xfrm>
          <a:prstGeom prst="rect">
            <a:avLst/>
          </a:prstGeom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4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微软雅黑" panose="020B0503020204020204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任意多边形: 形状 6"/>
          <p:cNvSpPr/>
          <p:nvPr>
            <p:custDataLst>
              <p:tags r:id="rId7"/>
            </p:custDataLst>
          </p:nvPr>
        </p:nvSpPr>
        <p:spPr>
          <a:xfrm>
            <a:off x="9295130" y="3812540"/>
            <a:ext cx="2896235" cy="3045460"/>
          </a:xfrm>
          <a:custGeom>
            <a:avLst/>
            <a:gdLst>
              <a:gd name="connsiteX0" fmla="*/ 2215286 w 2898892"/>
              <a:gd name="connsiteY0" fmla="*/ 1136 h 3045222"/>
              <a:gd name="connsiteX1" fmla="*/ 2449717 w 2898892"/>
              <a:gd name="connsiteY1" fmla="*/ 5674 h 3045222"/>
              <a:gd name="connsiteX2" fmla="*/ 2878869 w 2898892"/>
              <a:gd name="connsiteY2" fmla="*/ 77060 h 3045222"/>
              <a:gd name="connsiteX3" fmla="*/ 2898874 w 2898892"/>
              <a:gd name="connsiteY3" fmla="*/ 82278 h 3045222"/>
              <a:gd name="connsiteX4" fmla="*/ 2898892 w 2898892"/>
              <a:gd name="connsiteY4" fmla="*/ 1092496 h 3045222"/>
              <a:gd name="connsiteX5" fmla="*/ 2897670 w 2898892"/>
              <a:gd name="connsiteY5" fmla="*/ 1091774 h 3045222"/>
              <a:gd name="connsiteX6" fmla="*/ 2383672 w 2898892"/>
              <a:gd name="connsiteY6" fmla="*/ 950163 h 3045222"/>
              <a:gd name="connsiteX7" fmla="*/ 949550 w 2898892"/>
              <a:gd name="connsiteY7" fmla="*/ 2196199 h 3045222"/>
              <a:gd name="connsiteX8" fmla="*/ 1178031 w 2898892"/>
              <a:gd name="connsiteY8" fmla="*/ 3043519 h 3045222"/>
              <a:gd name="connsiteX9" fmla="*/ 1179843 w 2898892"/>
              <a:gd name="connsiteY9" fmla="*/ 3044919 h 3045222"/>
              <a:gd name="connsiteX10" fmla="*/ 128202 w 2898892"/>
              <a:gd name="connsiteY10" fmla="*/ 3045222 h 3045222"/>
              <a:gd name="connsiteX11" fmla="*/ 122797 w 2898892"/>
              <a:gd name="connsiteY11" fmla="*/ 3031476 h 3045222"/>
              <a:gd name="connsiteX12" fmla="*/ 5670 w 2898892"/>
              <a:gd name="connsiteY12" fmla="*/ 2130196 h 3045222"/>
              <a:gd name="connsiteX13" fmla="*/ 2215286 w 2898892"/>
              <a:gd name="connsiteY13" fmla="*/ 1136 h 304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98892" h="3045222">
                <a:moveTo>
                  <a:pt x="2215286" y="1136"/>
                </a:moveTo>
                <a:cubicBezTo>
                  <a:pt x="2292637" y="-1294"/>
                  <a:pt x="2370849" y="159"/>
                  <a:pt x="2449717" y="5674"/>
                </a:cubicBezTo>
                <a:cubicBezTo>
                  <a:pt x="2597317" y="15996"/>
                  <a:pt x="2740731" y="40665"/>
                  <a:pt x="2878869" y="77060"/>
                </a:cubicBezTo>
                <a:lnTo>
                  <a:pt x="2898874" y="82278"/>
                </a:lnTo>
                <a:lnTo>
                  <a:pt x="2898892" y="1092496"/>
                </a:lnTo>
                <a:lnTo>
                  <a:pt x="2897670" y="1091774"/>
                </a:lnTo>
                <a:cubicBezTo>
                  <a:pt x="2742140" y="1012787"/>
                  <a:pt x="2568647" y="963098"/>
                  <a:pt x="2383672" y="950163"/>
                </a:cubicBezTo>
                <a:cubicBezTo>
                  <a:pt x="1643138" y="898380"/>
                  <a:pt x="1001288" y="1456317"/>
                  <a:pt x="949550" y="2196199"/>
                </a:cubicBezTo>
                <a:cubicBezTo>
                  <a:pt x="927712" y="2508494"/>
                  <a:pt x="1014704" y="2802938"/>
                  <a:pt x="1178031" y="3043519"/>
                </a:cubicBezTo>
                <a:lnTo>
                  <a:pt x="1179843" y="3044919"/>
                </a:lnTo>
                <a:lnTo>
                  <a:pt x="128202" y="3045222"/>
                </a:lnTo>
                <a:lnTo>
                  <a:pt x="122797" y="3031476"/>
                </a:lnTo>
                <a:cubicBezTo>
                  <a:pt x="26596" y="2750393"/>
                  <a:pt x="-16389" y="2445659"/>
                  <a:pt x="5670" y="2130196"/>
                </a:cubicBezTo>
                <a:cubicBezTo>
                  <a:pt x="88351" y="947803"/>
                  <a:pt x="1055015" y="37588"/>
                  <a:pt x="2215286" y="1136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8"/>
          <p:cNvSpPr/>
          <p:nvPr>
            <p:custDataLst>
              <p:tags r:id="rId2"/>
            </p:custDataLst>
          </p:nvPr>
        </p:nvSpPr>
        <p:spPr>
          <a:xfrm flipH="1">
            <a:off x="10045700" y="4570095"/>
            <a:ext cx="2146300" cy="2287905"/>
          </a:xfrm>
          <a:custGeom>
            <a:avLst/>
            <a:gdLst>
              <a:gd name="adj" fmla="val 21666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400" h="3605">
                <a:moveTo>
                  <a:pt x="40" y="0"/>
                </a:moveTo>
                <a:cubicBezTo>
                  <a:pt x="1896" y="0"/>
                  <a:pt x="3400" y="1504"/>
                  <a:pt x="3400" y="3360"/>
                </a:cubicBezTo>
                <a:cubicBezTo>
                  <a:pt x="3400" y="3432"/>
                  <a:pt x="3398" y="3504"/>
                  <a:pt x="3393" y="3576"/>
                </a:cubicBezTo>
                <a:lnTo>
                  <a:pt x="3391" y="3605"/>
                </a:lnTo>
                <a:lnTo>
                  <a:pt x="1928" y="3605"/>
                </a:lnTo>
                <a:lnTo>
                  <a:pt x="1929" y="3603"/>
                </a:lnTo>
                <a:cubicBezTo>
                  <a:pt x="1939" y="3523"/>
                  <a:pt x="1944" y="3442"/>
                  <a:pt x="1944" y="3360"/>
                </a:cubicBezTo>
                <a:cubicBezTo>
                  <a:pt x="1944" y="2308"/>
                  <a:pt x="1092" y="1456"/>
                  <a:pt x="40" y="1456"/>
                </a:cubicBezTo>
                <a:lnTo>
                  <a:pt x="0" y="1457"/>
                </a:lnTo>
                <a:lnTo>
                  <a:pt x="0" y="0"/>
                </a:lnTo>
                <a:lnTo>
                  <a:pt x="40" y="0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9127490" y="967740"/>
            <a:ext cx="685800" cy="685800"/>
          </a:xfrm>
          <a:prstGeom prst="ellipse">
            <a:avLst/>
          </a:prstGeom>
          <a:gradFill>
            <a:gsLst>
              <a:gs pos="100000">
                <a:schemeClr val="accent2">
                  <a:alpha val="20000"/>
                </a:schemeClr>
              </a:gs>
              <a:gs pos="0">
                <a:schemeClr val="accent2">
                  <a:alpha val="0"/>
                </a:schemeClr>
              </a:gs>
            </a:gsLst>
            <a:lin ang="16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>
            <a:off x="982345" y="1607820"/>
            <a:ext cx="2449195" cy="2449830"/>
          </a:xfrm>
          <a:prstGeom prst="ellipse">
            <a:avLst/>
          </a:prstGeom>
          <a:gradFill>
            <a:gsLst>
              <a:gs pos="100000">
                <a:schemeClr val="accent2">
                  <a:alpha val="20000"/>
                </a:schemeClr>
              </a:gs>
              <a:gs pos="0">
                <a:schemeClr val="accent2">
                  <a:alpha val="0"/>
                </a:schemeClr>
              </a:gs>
            </a:gsLst>
            <a:lin ang="16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1"/>
            <p:custDataLst>
              <p:tags r:id="rId5"/>
            </p:custDataLst>
          </p:nvPr>
        </p:nvSpPr>
        <p:spPr>
          <a:xfrm>
            <a:off x="2348230" y="1383030"/>
            <a:ext cx="8107680" cy="204533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800" b="1" i="0" u="none" strike="noStrike" kern="1200" cap="none" spc="400" normalizeH="0" baseline="0" noProof="1">
                <a:solidFill>
                  <a:schemeClr val="tx1"/>
                </a:solidFill>
                <a:uFillTx/>
                <a:latin typeface="+mj-ea"/>
                <a:ea typeface="+mj-ea"/>
                <a:cs typeface="微软雅黑" panose="020B0503020204020204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5" name="节编号 3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2389505" y="3841027"/>
            <a:ext cx="1917700" cy="526416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60000"/>
                </a:schemeClr>
              </a:gs>
            </a:gsLst>
            <a:lin ang="0" scaled="0"/>
          </a:gradFill>
        </p:spPr>
        <p:txBody>
          <a:bodyPr wrap="none" tIns="0" bIns="36195" anchor="ctr" anchorCtr="0">
            <a:normAutofit/>
          </a:bodyPr>
          <a:lstStyle>
            <a:lvl1pPr marL="0" indent="0" algn="ctr">
              <a:buNone/>
              <a:defRPr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74.xml"/><Relationship Id="rId18" Type="http://schemas.openxmlformats.org/officeDocument/2006/relationships/tags" Target="../tags/tag73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同心圆 6"/>
          <p:cNvSpPr/>
          <p:nvPr>
            <p:custDataLst>
              <p:tags r:id="rId17"/>
            </p:custDataLst>
          </p:nvPr>
        </p:nvSpPr>
        <p:spPr>
          <a:xfrm rot="8280000">
            <a:off x="452120" y="287020"/>
            <a:ext cx="624840" cy="624840"/>
          </a:xfrm>
          <a:prstGeom prst="donut">
            <a:avLst>
              <a:gd name="adj" fmla="val 24433"/>
            </a:avLst>
          </a:prstGeom>
          <a:gradFill>
            <a:gsLst>
              <a:gs pos="0">
                <a:schemeClr val="accent1">
                  <a:alpha val="50000"/>
                </a:schemeClr>
              </a:gs>
              <a:gs pos="72000">
                <a:schemeClr val="accent1">
                  <a:alpha val="0"/>
                </a:schemeClr>
              </a:gs>
            </a:gsLst>
            <a:lin ang="169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任意多边形: 形状 11"/>
          <p:cNvSpPr/>
          <p:nvPr>
            <p:custDataLst>
              <p:tags r:id="rId18"/>
            </p:custDataLst>
          </p:nvPr>
        </p:nvSpPr>
        <p:spPr>
          <a:xfrm>
            <a:off x="6934200" y="1351280"/>
            <a:ext cx="5255895" cy="5506720"/>
          </a:xfrm>
          <a:custGeom>
            <a:avLst/>
            <a:gdLst>
              <a:gd name="connsiteX0" fmla="*/ 4225077 w 5255647"/>
              <a:gd name="connsiteY0" fmla="*/ 770 h 5518308"/>
              <a:gd name="connsiteX1" fmla="*/ 4438483 w 5255647"/>
              <a:gd name="connsiteY1" fmla="*/ 10280 h 5518308"/>
              <a:gd name="connsiteX2" fmla="*/ 5216038 w 5255647"/>
              <a:gd name="connsiteY2" fmla="*/ 139615 h 5518308"/>
              <a:gd name="connsiteX3" fmla="*/ 5255647 w 5255647"/>
              <a:gd name="connsiteY3" fmla="*/ 150458 h 5518308"/>
              <a:gd name="connsiteX4" fmla="*/ 5255607 w 5255647"/>
              <a:gd name="connsiteY4" fmla="*/ 1981866 h 5518308"/>
              <a:gd name="connsiteX5" fmla="*/ 5250109 w 5255647"/>
              <a:gd name="connsiteY5" fmla="*/ 1978022 h 5518308"/>
              <a:gd name="connsiteX6" fmla="*/ 4318826 w 5255647"/>
              <a:gd name="connsiteY6" fmla="*/ 1721455 h 5518308"/>
              <a:gd name="connsiteX7" fmla="*/ 1720433 w 5255647"/>
              <a:gd name="connsiteY7" fmla="*/ 3978949 h 5518308"/>
              <a:gd name="connsiteX8" fmla="*/ 2134410 w 5255647"/>
              <a:gd name="connsiteY8" fmla="*/ 5514082 h 5518308"/>
              <a:gd name="connsiteX9" fmla="*/ 2137612 w 5255647"/>
              <a:gd name="connsiteY9" fmla="*/ 5517766 h 5518308"/>
              <a:gd name="connsiteX10" fmla="*/ 232206 w 5255647"/>
              <a:gd name="connsiteY10" fmla="*/ 5518308 h 5518308"/>
              <a:gd name="connsiteX11" fmla="*/ 222494 w 5255647"/>
              <a:gd name="connsiteY11" fmla="*/ 5492256 h 5518308"/>
              <a:gd name="connsiteX12" fmla="*/ 10273 w 5255647"/>
              <a:gd name="connsiteY12" fmla="*/ 3859362 h 5518308"/>
              <a:gd name="connsiteX13" fmla="*/ 4225077 w 5255647"/>
              <a:gd name="connsiteY13" fmla="*/ 770 h 5518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55647" h="5518308">
                <a:moveTo>
                  <a:pt x="4225077" y="770"/>
                </a:moveTo>
                <a:cubicBezTo>
                  <a:pt x="4295884" y="2127"/>
                  <a:pt x="4367035" y="5284"/>
                  <a:pt x="4438483" y="10280"/>
                </a:cubicBezTo>
                <a:cubicBezTo>
                  <a:pt x="4705911" y="28981"/>
                  <a:pt x="4965754" y="73676"/>
                  <a:pt x="5216038" y="139615"/>
                </a:cubicBezTo>
                <a:lnTo>
                  <a:pt x="5255647" y="150458"/>
                </a:lnTo>
                <a:lnTo>
                  <a:pt x="5255607" y="1981866"/>
                </a:lnTo>
                <a:lnTo>
                  <a:pt x="5250109" y="1978022"/>
                </a:lnTo>
                <a:cubicBezTo>
                  <a:pt x="4968313" y="1834916"/>
                  <a:pt x="4653971" y="1744891"/>
                  <a:pt x="4318826" y="1721455"/>
                </a:cubicBezTo>
                <a:cubicBezTo>
                  <a:pt x="2977095" y="1627633"/>
                  <a:pt x="1814168" y="2638470"/>
                  <a:pt x="1720433" y="3978949"/>
                </a:cubicBezTo>
                <a:cubicBezTo>
                  <a:pt x="1680868" y="4544750"/>
                  <a:pt x="1838485" y="5078208"/>
                  <a:pt x="2134410" y="5514082"/>
                </a:cubicBezTo>
                <a:lnTo>
                  <a:pt x="2137612" y="5517766"/>
                </a:lnTo>
                <a:lnTo>
                  <a:pt x="232206" y="5518308"/>
                </a:lnTo>
                <a:lnTo>
                  <a:pt x="222494" y="5492256"/>
                </a:lnTo>
                <a:cubicBezTo>
                  <a:pt x="48190" y="4983003"/>
                  <a:pt x="-29693" y="4430902"/>
                  <a:pt x="10273" y="3859362"/>
                </a:cubicBezTo>
                <a:cubicBezTo>
                  <a:pt x="165063" y="1645759"/>
                  <a:pt x="2030046" y="-41301"/>
                  <a:pt x="4225077" y="77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"/>
                </a:schemeClr>
              </a:gs>
              <a:gs pos="100000">
                <a:schemeClr val="accent1">
                  <a:alpha val="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8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6.xml"/><Relationship Id="rId2" Type="http://schemas.openxmlformats.org/officeDocument/2006/relationships/image" Target="../media/image1.jpeg"/><Relationship Id="rId1" Type="http://schemas.openxmlformats.org/officeDocument/2006/relationships/tags" Target="../tags/tag75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5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6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7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8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9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4.xml"/><Relationship Id="rId4" Type="http://schemas.openxmlformats.org/officeDocument/2006/relationships/image" Target="../media/image36.png"/><Relationship Id="rId3" Type="http://schemas.openxmlformats.org/officeDocument/2006/relationships/tags" Target="../tags/tag93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3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4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5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001125" y="5551170"/>
            <a:ext cx="2529205" cy="1071245"/>
          </a:xfrm>
          <a:prstGeom prst="roundRect">
            <a:avLst>
              <a:gd name="adj" fmla="val 2185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alpha val="60000"/>
                </a:schemeClr>
              </a:gs>
            </a:gsLst>
            <a:lin ang="2700000" scaled="0"/>
          </a:gradFill>
        </p:spPr>
        <p:txBody>
          <a:bodyPr vert="horz" wrap="square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/>
              <a:t>汇报时间：</a:t>
            </a:r>
            <a:r>
              <a:rPr lang="en-US" altLang="zh-CN" sz="2400"/>
              <a:t>4.30</a:t>
            </a:r>
            <a:endParaRPr lang="en-US" altLang="zh-CN" sz="2400"/>
          </a:p>
        </p:txBody>
      </p:sp>
      <p:sp>
        <p:nvSpPr>
          <p:cNvPr id="14" name="矩形 13"/>
          <p:cNvSpPr/>
          <p:nvPr/>
        </p:nvSpPr>
        <p:spPr>
          <a:xfrm>
            <a:off x="2241550" y="472440"/>
            <a:ext cx="770953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第九组</a:t>
            </a:r>
            <a:r>
              <a:rPr lang="zh-CN" altLang="en-US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进度</a:t>
            </a:r>
            <a:r>
              <a:rPr lang="zh-CN" altLang="en-US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汇报</a:t>
            </a:r>
            <a:endParaRPr lang="zh-CN" altLang="en-US" sz="7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396480" y="3302635"/>
            <a:ext cx="3820160" cy="11658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我爱背单词</a:t>
            </a:r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endParaRPr lang="en-US" altLang="zh-CN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748790"/>
            <a:ext cx="5752465" cy="518604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1" grpId="0" bldLvl="0" animBg="1"/>
      <p:bldP spid="1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200" y="436245"/>
            <a:ext cx="5220335" cy="4873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820" y="855980"/>
            <a:ext cx="6278245" cy="50076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690" y="1442085"/>
            <a:ext cx="5779135" cy="48342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97790" y="1319530"/>
            <a:ext cx="5628640" cy="4873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939165"/>
            <a:ext cx="6202680" cy="52539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085" y="360045"/>
            <a:ext cx="5328920" cy="56534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" y="93980"/>
            <a:ext cx="5433060" cy="24993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960" y="487045"/>
            <a:ext cx="10800080" cy="5688330"/>
          </a:xfrm>
        </p:spPr>
        <p:txBody>
          <a:bodyPr/>
          <a:p>
            <a:r>
              <a:rPr lang="zh-CN" altLang="en-US" sz="4000"/>
              <a:t>https://github.com/Zjgs-2203-Group9/docs.git</a:t>
            </a:r>
            <a:endParaRPr lang="zh-CN" altLang="en-US" sz="4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010" y="1426845"/>
            <a:ext cx="10073640" cy="52971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" y="329565"/>
            <a:ext cx="9966960" cy="5676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" y="144780"/>
            <a:ext cx="10157460" cy="64681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4175125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25" y="0"/>
            <a:ext cx="380936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490" y="0"/>
            <a:ext cx="4207510" cy="68573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7630" y="-635"/>
            <a:ext cx="4243705" cy="68586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055" y="-635"/>
            <a:ext cx="4265295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0" y="0"/>
            <a:ext cx="3676650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84175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0" y="635"/>
            <a:ext cx="409638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990" y="0"/>
            <a:ext cx="4144010" cy="68586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后期</a:t>
            </a:r>
            <a:r>
              <a:rPr lang="zh-CN" altLang="en-US"/>
              <a:t>计划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>
                <a:sym typeface="+mn-ea"/>
              </a:rPr>
              <a:t>- </a:t>
            </a:r>
            <a:r>
              <a:rPr lang="zh-CN" altLang="en-US" b="1">
                <a:sym typeface="+mn-ea"/>
              </a:rPr>
              <a:t> 成绩展示模块</a:t>
            </a:r>
            <a:r>
              <a:rPr lang="en-US" altLang="zh-CN" b="1">
                <a:sym typeface="+mn-ea"/>
              </a:rPr>
              <a:t> 1</a:t>
            </a:r>
            <a:r>
              <a:rPr lang="zh-CN" altLang="en-US" b="1">
                <a:sym typeface="+mn-ea"/>
              </a:rPr>
              <a:t>：</a:t>
            </a:r>
            <a:r>
              <a:rPr lang="zh-CN" altLang="en-US" b="1"/>
              <a:t>学习计划设置</a:t>
            </a:r>
            <a:r>
              <a:rPr lang="en-US" altLang="zh-CN" b="1"/>
              <a:t>--</a:t>
            </a:r>
            <a:r>
              <a:rPr lang="zh-CN" altLang="en-US" b="1"/>
              <a:t>查看</a:t>
            </a:r>
            <a:r>
              <a:rPr lang="zh-CN" altLang="en-US" b="1"/>
              <a:t>练习成绩和</a:t>
            </a:r>
            <a:r>
              <a:rPr lang="zh-CN" altLang="en-US" b="1"/>
              <a:t>错题</a:t>
            </a:r>
            <a:endParaRPr lang="zh-CN" altLang="en-US" b="1"/>
          </a:p>
          <a:p>
            <a:pPr marL="0" indent="0">
              <a:buNone/>
            </a:pPr>
            <a:r>
              <a:rPr lang="en-US" altLang="zh-CN" b="1"/>
              <a:t>                             2</a:t>
            </a:r>
            <a:r>
              <a:rPr lang="zh-CN" altLang="en-US" b="1"/>
              <a:t>：设置学习计划，学习进度提醒（</a:t>
            </a:r>
            <a:r>
              <a:rPr lang="zh-CN" altLang="en-US" b="1"/>
              <a:t>通知）</a:t>
            </a:r>
            <a:endParaRPr lang="zh-CN" altLang="en-US" b="1"/>
          </a:p>
          <a:p>
            <a:pPr marL="0" indent="0">
              <a:buNone/>
            </a:pPr>
            <a:endParaRPr lang="zh-CN" altLang="en-US" b="1"/>
          </a:p>
          <a:p>
            <a:pPr marL="0" indent="0">
              <a:buNone/>
            </a:pPr>
            <a:endParaRPr lang="zh-CN" altLang="en-US" b="1"/>
          </a:p>
          <a:p>
            <a:pPr marL="0" indent="0">
              <a:buNone/>
            </a:pPr>
            <a:r>
              <a:rPr lang="en-US" altLang="zh-CN" b="1"/>
              <a:t> - </a:t>
            </a:r>
            <a:r>
              <a:rPr lang="zh-CN" altLang="en-US" b="1"/>
              <a:t>后端</a:t>
            </a:r>
            <a:r>
              <a:rPr lang="en-US" altLang="zh-CN" b="1"/>
              <a:t>---</a:t>
            </a:r>
            <a:endParaRPr lang="en-US" altLang="zh-CN" b="1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视频展示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02025" y="0"/>
            <a:ext cx="4545330" cy="65239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" name="文本框 33"/>
          <p:cNvSpPr txBox="1"/>
          <p:nvPr/>
        </p:nvSpPr>
        <p:spPr>
          <a:xfrm>
            <a:off x="7186930" y="459105"/>
            <a:ext cx="4103370" cy="6130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600" b="0" i="0" kern="1200" cap="none" spc="0" normalizeH="0" baseline="0" noProof="0" dirty="0">
              <a:solidFill>
                <a:srgbClr val="452767"/>
              </a:solidFill>
              <a:latin typeface="Bear hard candy" panose="00000500000000000000" charset="0"/>
              <a:ea typeface="哇塞可爱体" panose="02000503000000000000" charset="-122"/>
              <a:cs typeface="Bear hard candy" panose="00000500000000000000" charset="0"/>
              <a:sym typeface="哇塞可爱体" panose="02000503000000000000" charset="-122"/>
            </a:endParaRPr>
          </a:p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0" i="0" kern="1200" cap="none" spc="0" normalizeH="0" baseline="0" noProof="0" dirty="0">
                <a:solidFill>
                  <a:srgbClr val="452767"/>
                </a:solidFill>
                <a:latin typeface="Bear hard candy" panose="00000500000000000000" charset="0"/>
                <a:ea typeface="哇塞可爱体" panose="02000503000000000000" charset="-122"/>
                <a:cs typeface="Bear hard candy" panose="00000500000000000000" charset="0"/>
                <a:sym typeface="哇塞可爱体" panose="02000503000000000000" charset="-122"/>
              </a:rPr>
              <a:t>Thank </a:t>
            </a:r>
            <a:endParaRPr kumimoji="0" lang="zh-CN" altLang="en-US" sz="9600" b="0" i="0" kern="1200" cap="none" spc="0" normalizeH="0" baseline="0" noProof="0" dirty="0">
              <a:solidFill>
                <a:srgbClr val="452767"/>
              </a:solidFill>
              <a:latin typeface="Bear hard candy" panose="00000500000000000000" charset="0"/>
              <a:ea typeface="哇塞可爱体" panose="02000503000000000000" charset="-122"/>
              <a:cs typeface="Bear hard candy" panose="00000500000000000000" charset="0"/>
              <a:sym typeface="哇塞可爱体" panose="02000503000000000000" charset="-122"/>
            </a:endParaRPr>
          </a:p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0" i="0" kern="1200" cap="none" spc="0" normalizeH="0" baseline="0" noProof="0" dirty="0">
                <a:solidFill>
                  <a:srgbClr val="452767"/>
                </a:solidFill>
                <a:latin typeface="Bear hard candy" panose="00000500000000000000" charset="0"/>
                <a:ea typeface="哇塞可爱体" panose="02000503000000000000" charset="-122"/>
                <a:cs typeface="Bear hard candy" panose="00000500000000000000" charset="0"/>
                <a:sym typeface="哇塞可爱体" panose="02000503000000000000" charset="-122"/>
              </a:rPr>
              <a:t>you</a:t>
            </a:r>
            <a:endParaRPr kumimoji="0" lang="zh-CN" altLang="en-US" sz="9600" b="0" i="0" kern="1200" cap="none" spc="0" normalizeH="0" baseline="0" noProof="0" dirty="0">
              <a:solidFill>
                <a:srgbClr val="452767"/>
              </a:solidFill>
              <a:latin typeface="Bear hard candy" panose="00000500000000000000" charset="0"/>
              <a:ea typeface="哇塞可爱体" panose="02000503000000000000" charset="-122"/>
              <a:cs typeface="Bear hard candy" panose="00000500000000000000" charset="0"/>
              <a:sym typeface="哇塞可爱体" panose="02000503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-65405" y="0"/>
            <a:ext cx="6350000" cy="685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项目简介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/>
              <a:t>本项目是一个基于 Java和</a:t>
            </a:r>
            <a:r>
              <a:rPr lang="en-US" altLang="zh-CN" sz="2800"/>
              <a:t>spring boot</a:t>
            </a:r>
            <a:r>
              <a:rPr lang="zh-CN" altLang="en-US" sz="2800"/>
              <a:t>（后端开发）和 </a:t>
            </a:r>
            <a:r>
              <a:rPr lang="en-US" altLang="zh-CN" sz="2800"/>
              <a:t>Uniapp</a:t>
            </a:r>
            <a:r>
              <a:rPr lang="zh-CN" altLang="en-US" sz="2800"/>
              <a:t>（前端开发） 开发的英语背单词小程序，主要面向需要提高英语词汇量的用户，如高中生、大学生和考研人群等。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该小程序支持单词</a:t>
            </a:r>
            <a:r>
              <a:rPr lang="zh-CN" altLang="en-US" sz="2800" b="1"/>
              <a:t>填空拼写、中英文互译、单词通关考察</a:t>
            </a:r>
            <a:r>
              <a:rPr lang="zh-CN" altLang="en-US" sz="2800"/>
              <a:t>等功能，并提供</a:t>
            </a:r>
            <a:r>
              <a:rPr lang="zh-CN" altLang="en-US" sz="2800" b="1"/>
              <a:t>英文读物专栏，帮助用户在阅读中巩固词汇</a:t>
            </a:r>
            <a:r>
              <a:rPr lang="zh-CN" altLang="en-US" sz="2800"/>
              <a:t>。此外，用户可以</a:t>
            </a:r>
            <a:r>
              <a:rPr lang="zh-CN" altLang="en-US" sz="2800" b="1"/>
              <a:t>直接导入单词本</a:t>
            </a:r>
            <a:r>
              <a:rPr lang="zh-CN" altLang="en-US" sz="2800"/>
              <a:t>，如高考词汇、四六级词汇、考研词汇等，以便有针对性地进行背诵。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前期</a:t>
            </a:r>
            <a:r>
              <a:rPr lang="zh-CN" altLang="en-US"/>
              <a:t>准备周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确定主题</a:t>
            </a:r>
            <a:endParaRPr lang="zh-CN" altLang="en-US"/>
          </a:p>
          <a:p>
            <a:r>
              <a:rPr lang="zh-CN" altLang="en-US"/>
              <a:t>探究技术</a:t>
            </a:r>
            <a:endParaRPr lang="zh-CN" altLang="en-US"/>
          </a:p>
          <a:p>
            <a:r>
              <a:rPr lang="zh-CN" altLang="en-US">
                <a:sym typeface="+mn-ea"/>
              </a:rPr>
              <a:t>明确需求</a:t>
            </a:r>
            <a:endParaRPr lang="zh-CN" altLang="en-US"/>
          </a:p>
          <a:p>
            <a:r>
              <a:rPr lang="zh-CN" altLang="en-US"/>
              <a:t>细分功</a:t>
            </a:r>
            <a:r>
              <a:rPr lang="zh-CN" altLang="en-US"/>
              <a:t>能</a:t>
            </a:r>
            <a:endParaRPr lang="zh-CN" altLang="en-US"/>
          </a:p>
          <a:p>
            <a:r>
              <a:rPr lang="zh-CN" altLang="en-US"/>
              <a:t>成员分工</a:t>
            </a:r>
            <a:endParaRPr lang="zh-CN" altLang="en-US"/>
          </a:p>
          <a:p>
            <a:r>
              <a:rPr lang="zh-CN" altLang="en-US"/>
              <a:t>思考</a:t>
            </a:r>
            <a:r>
              <a:rPr lang="zh-CN" altLang="en-US"/>
              <a:t>创新</a:t>
            </a:r>
            <a:endParaRPr lang="zh-CN" altLang="en-US"/>
          </a:p>
          <a:p>
            <a:r>
              <a:rPr lang="zh-CN" altLang="en-US"/>
              <a:t>制定计划</a:t>
            </a:r>
            <a:endParaRPr lang="zh-CN" altLang="en-US"/>
          </a:p>
          <a:p>
            <a:r>
              <a:rPr lang="zh-CN" altLang="en-US"/>
              <a:t>开发</a:t>
            </a:r>
            <a:r>
              <a:rPr lang="zh-CN" altLang="en-US"/>
              <a:t>测试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前端</a:t>
            </a:r>
            <a:r>
              <a:rPr lang="en-US" altLang="zh-CN"/>
              <a:t>   UniApp        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- 跨平台开发框架，支持微信小程序、H5、App 等多端编译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- 基于 Vue.js 开发，组件化管理页面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-</a:t>
            </a:r>
            <a:r>
              <a:rPr lang="zh-CN" altLang="en-US"/>
              <a:t>技术</a:t>
            </a:r>
            <a:r>
              <a:rPr lang="zh-CN" altLang="en-US"/>
              <a:t>熟悉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后端</a:t>
            </a:r>
            <a:r>
              <a:rPr lang="en-US" altLang="zh-CN"/>
              <a:t>    mysql</a:t>
            </a:r>
            <a:r>
              <a:rPr lang="zh-CN" altLang="en-US"/>
              <a:t>（</a:t>
            </a:r>
            <a:r>
              <a:rPr lang="zh-CN" altLang="en-US"/>
              <a:t>数据库）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          mybatis</a:t>
            </a:r>
            <a:r>
              <a:rPr lang="zh-CN" altLang="en-US"/>
              <a:t>（数据库</a:t>
            </a:r>
            <a:r>
              <a:rPr lang="zh-CN" altLang="en-US"/>
              <a:t>框架）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          springboot</a:t>
            </a:r>
            <a:r>
              <a:rPr lang="zh-CN" altLang="en-US"/>
              <a:t>（整个</a:t>
            </a:r>
            <a:r>
              <a:rPr lang="zh-CN" altLang="en-US"/>
              <a:t>框架）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960" y="519430"/>
            <a:ext cx="10800080" cy="5655945"/>
          </a:xfrm>
        </p:spPr>
        <p:txBody>
          <a:bodyPr>
            <a:normAutofit fontScale="25000"/>
          </a:bodyPr>
          <a:p>
            <a:r>
              <a:rPr lang="zh-CN" altLang="en-US" sz="9600" b="1"/>
              <a:t>(1) 单词练习模块</a:t>
            </a:r>
            <a:endParaRPr lang="zh-CN" altLang="en-US" sz="9600" b="1"/>
          </a:p>
          <a:p>
            <a:r>
              <a:rPr lang="zh-CN" altLang="en-US" sz="9600"/>
              <a:t>- 提供选择题形式的单词练习，支持单词发音、翻译展示、选项生成和计时答题</a:t>
            </a:r>
            <a:endParaRPr lang="zh-CN" altLang="en-US" sz="9600"/>
          </a:p>
          <a:p>
            <a:r>
              <a:rPr lang="zh-CN" altLang="en-US" sz="9600"/>
              <a:t>- 通过本地存储缓存单词数据与用户记录，实现练习记录的持久化</a:t>
            </a:r>
            <a:endParaRPr lang="zh-CN" altLang="en-US" sz="9600"/>
          </a:p>
          <a:p>
            <a:r>
              <a:rPr lang="zh-CN" altLang="en-US" sz="9600" b="1"/>
              <a:t>（2) 单词记录模块</a:t>
            </a:r>
            <a:endParaRPr lang="zh-CN" altLang="en-US" sz="9600" b="1"/>
          </a:p>
          <a:p>
            <a:r>
              <a:rPr lang="zh-CN" altLang="en-US" sz="9600"/>
              <a:t>- 展示用户记录的单词笔记与错题</a:t>
            </a:r>
            <a:endParaRPr lang="zh-CN" altLang="en-US" sz="9600"/>
          </a:p>
          <a:p>
            <a:r>
              <a:rPr lang="zh-CN" altLang="en-US" sz="9600"/>
              <a:t>- 支持列表展示及详情查看</a:t>
            </a:r>
            <a:endParaRPr lang="zh-CN" altLang="en-US" sz="9600"/>
          </a:p>
          <a:p>
            <a:r>
              <a:rPr lang="zh-CN" altLang="en-US" sz="9600" b="1"/>
              <a:t>(3) 成绩展示模块</a:t>
            </a:r>
            <a:endParaRPr lang="zh-CN" altLang="en-US" sz="9600" b="1"/>
          </a:p>
          <a:p>
            <a:r>
              <a:rPr lang="zh-CN" altLang="en-US" sz="9600"/>
              <a:t>- 展示用户的练习成绩、得分、错题数及记录日期</a:t>
            </a:r>
            <a:endParaRPr lang="zh-CN" altLang="en-US" sz="9600"/>
          </a:p>
          <a:p>
            <a:r>
              <a:rPr lang="zh-CN" altLang="en-US" sz="9600"/>
              <a:t>- 支持查看错题详情，以便针对性复习</a:t>
            </a:r>
            <a:endParaRPr lang="zh-CN" altLang="en-US" sz="9600"/>
          </a:p>
          <a:p>
            <a:endParaRPr lang="zh-CN" altLang="en-US" sz="9600"/>
          </a:p>
          <a:p>
            <a:endParaRPr lang="zh-CN" altLang="en-US" sz="96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New Screen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0090" y="0"/>
            <a:ext cx="2835910" cy="6858635"/>
          </a:xfrm>
          <a:prstGeom prst="rect">
            <a:avLst/>
          </a:prstGeom>
        </p:spPr>
      </p:pic>
      <p:pic>
        <p:nvPicPr>
          <p:cNvPr id="6" name="图片 5" descr="New Screen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79445" cy="6858635"/>
          </a:xfrm>
          <a:prstGeom prst="rect">
            <a:avLst/>
          </a:prstGeom>
        </p:spPr>
      </p:pic>
      <p:pic>
        <p:nvPicPr>
          <p:cNvPr id="7" name="图片 6" descr="New Screen (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760" y="0"/>
            <a:ext cx="2809240" cy="6858635"/>
          </a:xfrm>
          <a:prstGeom prst="rect">
            <a:avLst/>
          </a:prstGeom>
        </p:spPr>
      </p:pic>
      <p:pic>
        <p:nvPicPr>
          <p:cNvPr id="8" name="图片 7" descr="New Screen (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645" y="-635"/>
            <a:ext cx="3271520" cy="68586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New Screen (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832860" cy="6858000"/>
          </a:xfrm>
          <a:prstGeom prst="rect">
            <a:avLst/>
          </a:prstGeom>
        </p:spPr>
      </p:pic>
      <p:pic>
        <p:nvPicPr>
          <p:cNvPr id="5" name="图片 4" descr="New Screen (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860" y="0"/>
            <a:ext cx="4122420" cy="6858000"/>
          </a:xfrm>
          <a:prstGeom prst="rect">
            <a:avLst/>
          </a:prstGeom>
        </p:spPr>
      </p:pic>
      <p:pic>
        <p:nvPicPr>
          <p:cNvPr id="6" name="图片 5" descr="New Scre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820" y="109855"/>
            <a:ext cx="4107180" cy="67481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145540"/>
            <a:ext cx="10173335" cy="5622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040" y="754380"/>
            <a:ext cx="7730490" cy="5199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" y="659130"/>
            <a:ext cx="7482840" cy="55397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865" y="360680"/>
            <a:ext cx="7452360" cy="58381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06045"/>
            <a:ext cx="5902325" cy="4873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915" y="504825"/>
            <a:ext cx="6855460" cy="58477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355" y="937895"/>
            <a:ext cx="5476240" cy="49815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  <p:tag name="KSO_WM_UNIT_TEXT_LAYER_COUNT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UNIT_TYPE" val="i"/>
  <p:tag name="KSO_WM_UNIT_INDEX" val="1"/>
</p:tagLst>
</file>

<file path=ppt/tags/tag16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CONTENT_GROUP_TYPE" val="contentchip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TEXT_LAYER_COUNT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TEXT_LAYER_COUNT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  <p:tag name="KSO_WM_UNIT_TEXT_LAYER_COUNT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  <p:tag name="KSO_WM_UNIT_TEXT_LAYER_COUNT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  <p:tag name="KSO_WM_UNIT_TEXT_LAYER_COUNT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</p:tagLst>
</file>

<file path=ppt/tags/tag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</p:tagLst>
</file>

<file path=ppt/tags/tag62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  <p:tag name="KSO_WM_UNIT_TEXT_LAYER_COUNT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914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TEXT_LAYER_COUNT" val="1"/>
  <p:tag name="KSO_WM_TEMPLATE_CATEGORY" val="custom"/>
  <p:tag name="KSO_WM_TEMPLATE_INDEX" val="20230914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CONTENT_GROUP_TYPE" val="titlestyle"/>
  <p:tag name="KSO_WM_UNIT_TYPE" val="i"/>
  <p:tag name="KSO_WM_UNIT_INDEX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7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914"/>
  <p:tag name="KSO_WM_SPECIAL_SOURCE" val="bdnull"/>
  <p:tag name="KSO_WM_TEMPLATE_THUMBS_INDEX" val="1、9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14_1*f*1"/>
  <p:tag name="KSO_WM_TEMPLATE_CATEGORY" val="custom"/>
  <p:tag name="KSO_WM_TEMPLATE_INDEX" val="20230914"/>
  <p:tag name="KSO_WM_UNIT_LAYERLEVEL" val="1"/>
  <p:tag name="KSO_WM_TAG_VERSION" val="3.0"/>
  <p:tag name="KSO_WM_UNIT_SUBTYPE" val="b"/>
  <p:tag name="KSO_WM_UNIT_NOCLEAR" val="0"/>
  <p:tag name="KSO_WM_UNIT_VALUE" val="8"/>
  <p:tag name="KSO_WM_UNIT_TEXT_LAYER_COUNT" val="1"/>
  <p:tag name="KSO_WM_UNIT_PRESET_TEXT_INDEX" val="-1"/>
  <p:tag name="KSO_WM_UNIT_PRESET_TEXT_LEN" val="0"/>
</p:tagLst>
</file>

<file path=ppt/tags/tag76.xml><?xml version="1.0" encoding="utf-8"?>
<p:tagLst xmlns:p="http://schemas.openxmlformats.org/presentationml/2006/main">
  <p:tag name="KSO_WM_SLIDE_ID" val="custom20230914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914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74.4&quot;,&quot;top&quot;:&quot;58.35&quot;,&quot;width&quot;:&quot;660.35&quot;,&quot;height&quot;:&quot;315&quot;}"/>
  <p:tag name="KSO_WM_SLIDE_THEME_ID" val="3311903"/>
  <p:tag name="KSO_WM_SLIDE_THEME_NAME" val="小清新渐变风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30914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30914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3091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  <p:tag name="KSO_WM_UNIT_TEXT_LAYER_COUNT" val="1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30914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30914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30914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30914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30914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30914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30914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30914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30914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30914"/>
</p:tagLst>
</file>

<file path=ppt/tags/tag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30914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30914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30914"/>
</p:tagLst>
</file>

<file path=ppt/tags/tag9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349*4907*459*45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30914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30914"/>
</p:tagLst>
</file>

<file path=ppt/tags/tag96.xml><?xml version="1.0" encoding="utf-8"?>
<p:tagLst xmlns:p="http://schemas.openxmlformats.org/presentationml/2006/main">
  <p:tag name="commondata" val="eyJoZGlkIjoiYmZmZWIwOGIzYTlkNDQ5MDY0YTM1NGMzM2MwNWU5OGUifQ=="/>
</p:tagLst>
</file>

<file path=ppt/theme/theme1.xml><?xml version="1.0" encoding="utf-8"?>
<a:theme xmlns:a="http://schemas.openxmlformats.org/drawingml/2006/main" name="小清新渐变风">
  <a:themeElements>
    <a:clrScheme name="自定义 46">
      <a:dk1>
        <a:srgbClr val="000000"/>
      </a:dk1>
      <a:lt1>
        <a:srgbClr val="FFFFFF"/>
      </a:lt1>
      <a:dk2>
        <a:srgbClr val="571D11"/>
      </a:dk2>
      <a:lt2>
        <a:srgbClr val="FCF2F0"/>
      </a:lt2>
      <a:accent1>
        <a:srgbClr val="E8898D"/>
      </a:accent1>
      <a:accent2>
        <a:srgbClr val="71B9F1"/>
      </a:accent2>
      <a:accent3>
        <a:srgbClr val="E18EE4"/>
      </a:accent3>
      <a:accent4>
        <a:srgbClr val="F5B765"/>
      </a:accent4>
      <a:accent5>
        <a:srgbClr val="A095CF"/>
      </a:accent5>
      <a:accent6>
        <a:srgbClr val="CCAA72"/>
      </a:accent6>
      <a:hlink>
        <a:srgbClr val="48A1FA"/>
      </a:hlink>
      <a:folHlink>
        <a:srgbClr val="951C13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710</Words>
  <Application>WPS 演示</Application>
  <PresentationFormat>宽屏</PresentationFormat>
  <Paragraphs>59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Bear hard candy</vt:lpstr>
      <vt:lpstr>哇塞可爱体</vt:lpstr>
      <vt:lpstr>Segoe Print</vt:lpstr>
      <vt:lpstr>Arial Unicode MS</vt:lpstr>
      <vt:lpstr>Calibri</vt:lpstr>
      <vt:lpstr>小清新渐变风</vt:lpstr>
      <vt:lpstr>PowerPoint 演示文稿</vt:lpstr>
      <vt:lpstr>项目简介</vt:lpstr>
      <vt:lpstr>前期准备周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后期计划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悟空非悟空</cp:lastModifiedBy>
  <cp:revision>190</cp:revision>
  <dcterms:created xsi:type="dcterms:W3CDTF">2019-06-19T02:08:00Z</dcterms:created>
  <dcterms:modified xsi:type="dcterms:W3CDTF">2025-04-30T03:06:59Z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2714BC2042754196817988410A36725A</vt:lpwstr>
  </property>
</Properties>
</file>